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15"/>
  </p:notesMasterIdLst>
  <p:sldIdLst>
    <p:sldId id="256" r:id="rId2"/>
    <p:sldId id="257" r:id="rId3"/>
    <p:sldId id="273" r:id="rId4"/>
    <p:sldId id="274" r:id="rId5"/>
    <p:sldId id="260" r:id="rId6"/>
    <p:sldId id="259" r:id="rId7"/>
    <p:sldId id="261" r:id="rId8"/>
    <p:sldId id="279" r:id="rId9"/>
    <p:sldId id="265" r:id="rId10"/>
    <p:sldId id="283" r:id="rId11"/>
    <p:sldId id="267" r:id="rId12"/>
    <p:sldId id="263" r:id="rId13"/>
    <p:sldId id="287" r:id="rId14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CC"/>
    <a:srgbClr val="FF3300"/>
    <a:srgbClr val="003300"/>
    <a:srgbClr val="660066"/>
    <a:srgbClr val="3333FF"/>
    <a:srgbClr val="FF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40091C-403D-4B54-97ED-8F6B1CA826F1}" type="datetimeFigureOut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Edytuj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C194D6-B95B-48FD-8EEC-241BD24417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E080-43A6-43B6-8234-EE82F05CE822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E46B-CB88-44CD-811C-EB079EC28B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97D0E-7097-44C1-AD40-8E62C3500E55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2EF3-05E0-407E-9055-EBF9EA6FA2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3AFE-59B0-419B-9E8D-E01CAFE4600D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1AE2-CDD4-4200-847A-46E1114F46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6C1D1-D7FA-494D-AF08-D805930A51C4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CC7B-C22F-4B45-B978-5BF93890B8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A4F6-88AB-45E8-AFFF-568276BD85A0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D805C-D6DE-4BDB-A18E-16EFEBA269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A129-7C03-4BBF-8C43-3CBCCAE01E8B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E3CE-877E-41A0-8805-C55571CFAD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6E89-3ED3-4958-B41E-BB6A0AC235E2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AF-E5D3-4E66-AFC3-DA7F7436B4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CD6D-F21E-4D6E-A232-0B080EBFC0FA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4EAA-F1EF-45DC-9C35-7490CF04CF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B5A2-5222-46AF-A55E-0CC646692E01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2D9F-5914-4B26-8019-F5D4235E6D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2F775-AE9B-4E9F-A48B-3116C24A7CBE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5DA8B-07A8-4AD9-8635-2C2D38A46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7D8C-15C8-4765-B1BB-03753C19FE87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D7A8-A0BF-42BA-8845-F619C72941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8D1D-F404-4E1D-B746-FF1FDE65F23E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506E-8DB6-4317-8ACE-DA38D728EF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71F1-D4E4-49FA-8D55-D2FA3739A179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E0F6-B5ED-4B08-BA24-FCA55F14F7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4D5B-74FA-42C7-9456-3956AC344D81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AC6F-A9CE-4C68-966C-6D1523B0DC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FFB8-6CD2-4E57-A366-8D45EFCEB28D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C34CE-F5FF-43D0-B186-5486236004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CF69-DDFE-4B96-92FD-25B02DC447C7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A0D6-5DA5-444E-A448-210A8BBB8C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8B6A4-21C1-4481-B71A-FD3E4A541552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32C-5A7D-4FEE-8927-61C184703E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9C68CE2-AA19-4A3F-B696-B1418D1017D7}" type="datetime1">
              <a:rPr lang="pl-PL"/>
              <a:pPr>
                <a:defRPr/>
              </a:pPr>
              <a:t>09.06.2017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Opracowała: Anna Swiderek, pedagog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35BA47-3218-4862-A845-C6358D630C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ransition spd="slow"/>
  <p:hf hdr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21494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 b="1" cap="none" smtClean="0">
                <a:solidFill>
                  <a:srgbClr val="002060"/>
                </a:solidFill>
              </a:rPr>
              <a:t>BEZPIECZNE WAKACJE!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013" y="3643313"/>
            <a:ext cx="8689975" cy="13716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FF3300"/>
                </a:solidFill>
                <a:latin typeface="Century Schoolbook" panose="02040604050505020304" pitchFamily="18" charset="0"/>
              </a:rPr>
              <a:t>Twoje</a:t>
            </a:r>
            <a:r>
              <a:rPr lang="pl-PL" altLang="pl-PL" b="1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pl-PL" altLang="pl-PL" b="1" dirty="0">
                <a:solidFill>
                  <a:srgbClr val="FF3300"/>
                </a:solidFill>
                <a:latin typeface="Century Schoolbook" panose="02040604050505020304" pitchFamily="18" charset="0"/>
              </a:rPr>
              <a:t>bezpieczeństwo zależy także od </a:t>
            </a:r>
            <a:r>
              <a:rPr lang="pl-PL" altLang="pl-PL" b="1" dirty="0" smtClean="0">
                <a:solidFill>
                  <a:srgbClr val="FF3300"/>
                </a:solidFill>
                <a:latin typeface="Century Schoolbook" panose="02040604050505020304" pitchFamily="18" charset="0"/>
              </a:rPr>
              <a:t>Ciebie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1100" b="1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1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Opracowała: Anna Świderek</a:t>
            </a:r>
            <a:endParaRPr lang="pl-PL" altLang="pl-PL" sz="11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0483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813" y="28575"/>
            <a:ext cx="467518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186238"/>
            <a:ext cx="295116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20850" y="646113"/>
            <a:ext cx="9302750" cy="2992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3"/>
          </p:nvPr>
        </p:nvSpPr>
        <p:spPr>
          <a:xfrm>
            <a:off x="1720850" y="3609975"/>
            <a:ext cx="8751888" cy="59531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800" b="1" u="sng" dirty="0" smtClean="0">
                <a:solidFill>
                  <a:srgbClr val="C00000"/>
                </a:solidFill>
              </a:rPr>
              <a:t>Zapamiętaj!!!</a:t>
            </a:r>
            <a:endParaRPr lang="pl-PL" sz="2800" b="1" u="sng" dirty="0">
              <a:solidFill>
                <a:srgbClr val="C0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4373563"/>
            <a:ext cx="10363200" cy="142081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Kąpać można się wyłącznie w wyznaczonych miejscach, </a:t>
            </a:r>
            <a:endParaRPr lang="pl-PL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chemeClr val="accent6">
                    <a:lumMod val="50000"/>
                  </a:schemeClr>
                </a:solidFill>
              </a:rPr>
              <a:t>pod </a:t>
            </a:r>
            <a:r>
              <a:rPr lang="pl-PL" sz="2400" b="1" dirty="0">
                <a:solidFill>
                  <a:schemeClr val="accent6">
                    <a:lumMod val="50000"/>
                  </a:schemeClr>
                </a:solidFill>
              </a:rPr>
              <a:t>kontrolą opiekunów lub ratownika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29700" name="Symbol zastępczy daty 4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026AA1-160D-4B18-ADB8-741B3F2C019E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9701" name="Symbol zastępczy stopki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9702" name="Symbol zastępczy numeru slajdu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3ACCB-3A86-4E49-9711-DCE1820DC89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  <p:pic>
        <p:nvPicPr>
          <p:cNvPr id="29703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646113"/>
            <a:ext cx="27955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bezpieczeństwo5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10369550" y="4627563"/>
            <a:ext cx="18176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9138" y="6515100"/>
            <a:ext cx="5324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8938" y="469900"/>
            <a:ext cx="10358437" cy="1597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C00000"/>
                </a:solidFill>
              </a:rPr>
              <a:t>Rozważnie korzystaj </a:t>
            </a:r>
            <a:r>
              <a:rPr lang="pl-PL" altLang="pl-PL" b="1" dirty="0" smtClean="0">
                <a:solidFill>
                  <a:srgbClr val="C00000"/>
                </a:solidFill>
              </a:rPr>
              <a:t/>
            </a:r>
            <a:br>
              <a:rPr lang="pl-PL" altLang="pl-PL" b="1" dirty="0" smtClean="0">
                <a:solidFill>
                  <a:srgbClr val="C00000"/>
                </a:solidFill>
              </a:rPr>
            </a:br>
            <a:r>
              <a:rPr lang="pl-PL" altLang="pl-PL" b="1" dirty="0" smtClean="0">
                <a:solidFill>
                  <a:srgbClr val="C00000"/>
                </a:solidFill>
              </a:rPr>
              <a:t>z kąpieli słonecznych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dirty="0" smtClean="0"/>
              <a:t>Używając </a:t>
            </a:r>
            <a:r>
              <a:rPr lang="pl-PL" altLang="pl-PL" dirty="0"/>
              <a:t>kremów z filtrem UV, unikniesz bolesnych poparzeń </a:t>
            </a:r>
            <a:r>
              <a:rPr lang="pl-PL" altLang="pl-PL" dirty="0" smtClean="0"/>
              <a:t>skóry,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Pamiętaj o ochronie głowy (czapka, kapelusz, parasol)</a:t>
            </a:r>
            <a:endParaRPr lang="pl-PL" dirty="0"/>
          </a:p>
        </p:txBody>
      </p:sp>
      <p:sp>
        <p:nvSpPr>
          <p:cNvPr id="30723" name="Symbol zastępczy daty 3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0BA7C-8636-46C0-AC34-36BC80A94665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30724" name="Symbol zastępczy stopki 4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30725" name="Symbol zastępczy numeru slajdu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ADC31C-32CB-4643-8271-6D6E6EB0FBED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  <p:pic>
        <p:nvPicPr>
          <p:cNvPr id="30726" name="Picture 10" descr="okul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3950" y="382588"/>
            <a:ext cx="1600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Obraz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3487738"/>
            <a:ext cx="47275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075" y="609600"/>
            <a:ext cx="3462338" cy="1454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C00000"/>
                </a:solidFill>
              </a:rPr>
              <a:t>Bezpiecznie na górskim </a:t>
            </a:r>
            <a:r>
              <a:rPr lang="pl-PL" altLang="pl-PL" b="1" dirty="0" smtClean="0">
                <a:solidFill>
                  <a:srgbClr val="C00000"/>
                </a:solidFill>
              </a:rPr>
              <a:t>szlaku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078413" y="609600"/>
            <a:ext cx="6199187" cy="5181600"/>
          </a:xfrm>
        </p:spPr>
        <p:txBody>
          <a:bodyPr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wzywania pomocy najlepiej służy telefon komórkowy.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solidFill>
                  <a:srgbClr val="00B050"/>
                </a:solidFill>
              </a:rPr>
              <a:t>We mgle wzywamy pomoc gwizdkiem </a:t>
            </a:r>
            <a:r>
              <a:rPr lang="pl-PL" altLang="pl-PL" b="1" dirty="0" smtClean="0"/>
              <a:t>(</a:t>
            </a: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 sygnałów na minutę, potem kolejna minuta ciszy);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nocy przyda się latarka    (również 6 sygnałów</a:t>
            </a:r>
            <a:r>
              <a:rPr lang="pl-PL" altLang="pl-PL" b="1" dirty="0" smtClean="0"/>
              <a:t>).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 smtClean="0"/>
              <a:t>W </a:t>
            </a:r>
            <a:r>
              <a:rPr lang="pl-PL" altLang="pl-PL" b="1" dirty="0"/>
              <a:t>czasie burzy unikaj </a:t>
            </a:r>
            <a:r>
              <a:rPr lang="pl-PL" altLang="pl-PL" b="1" dirty="0" smtClean="0"/>
              <a:t>przebywania </a:t>
            </a:r>
            <a:r>
              <a:rPr lang="pl-PL" altLang="pl-PL" b="1" dirty="0"/>
              <a:t>na otwartych przestrzeniach, pod pojedynczymi lub wysokimi drzewami, w okolicach metalowych przedmiotów: łańcuchy, </a:t>
            </a:r>
            <a:r>
              <a:rPr lang="pl-PL" altLang="pl-PL" b="1" dirty="0" smtClean="0"/>
              <a:t>drabinki</a:t>
            </a:r>
            <a:r>
              <a:rPr lang="pl-PL" altLang="pl-PL" b="1" dirty="0"/>
              <a:t>. Unikaj strumieni, </a:t>
            </a:r>
            <a:r>
              <a:rPr lang="pl-PL" altLang="pl-PL" b="1" dirty="0" smtClean="0"/>
              <a:t>stawów.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b="1" dirty="0" smtClean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600" b="1" u="sng" dirty="0" smtClean="0">
                <a:solidFill>
                  <a:srgbClr val="FF0000"/>
                </a:solidFill>
              </a:rPr>
              <a:t>Nie </a:t>
            </a:r>
            <a:r>
              <a:rPr lang="pl-PL" altLang="pl-PL" sz="2600" b="1" u="sng" dirty="0">
                <a:solidFill>
                  <a:srgbClr val="FF0000"/>
                </a:solidFill>
              </a:rPr>
              <a:t>zbaczaj nigdy ze </a:t>
            </a:r>
            <a:r>
              <a:rPr lang="pl-PL" altLang="pl-PL" sz="2600" b="1" u="sng" dirty="0" smtClean="0">
                <a:solidFill>
                  <a:srgbClr val="FF0000"/>
                </a:solidFill>
              </a:rPr>
              <a:t>szlaku!</a:t>
            </a:r>
            <a:endParaRPr lang="pl-PL" altLang="pl-PL" sz="2600" b="1" u="sng" dirty="0">
              <a:solidFill>
                <a:srgbClr val="FF0000"/>
              </a:solidFill>
            </a:endParaRP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sz="26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2632075"/>
            <a:ext cx="3935413" cy="315912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u="sng" dirty="0">
                <a:solidFill>
                  <a:srgbClr val="0000CC"/>
                </a:solidFill>
              </a:rPr>
              <a:t>Nigdy nie </a:t>
            </a:r>
            <a:r>
              <a:rPr lang="pl-PL" altLang="pl-PL" b="1" u="sng" dirty="0" smtClean="0">
                <a:solidFill>
                  <a:srgbClr val="0000CC"/>
                </a:solidFill>
              </a:rPr>
              <a:t>chodź </a:t>
            </a:r>
            <a:r>
              <a:rPr lang="pl-PL" altLang="pl-PL" b="1" u="sng" dirty="0">
                <a:solidFill>
                  <a:srgbClr val="0000CC"/>
                </a:solidFill>
              </a:rPr>
              <a:t>w góry </a:t>
            </a:r>
            <a:r>
              <a:rPr lang="pl-PL" altLang="pl-PL" b="1" u="sng" dirty="0" smtClean="0">
                <a:solidFill>
                  <a:srgbClr val="0000CC"/>
                </a:solidFill>
              </a:rPr>
              <a:t>nocą!</a:t>
            </a:r>
            <a:r>
              <a:rPr lang="pl-PL" altLang="pl-PL" dirty="0" smtClean="0">
                <a:solidFill>
                  <a:srgbClr val="0000CC"/>
                </a:solidFill>
              </a:rPr>
              <a:t> </a:t>
            </a:r>
            <a:r>
              <a:rPr lang="pl-PL" altLang="pl-PL" b="1" dirty="0" smtClean="0">
                <a:solidFill>
                  <a:schemeClr val="tx2">
                    <a:lumMod val="75000"/>
                  </a:schemeClr>
                </a:solidFill>
              </a:rPr>
              <a:t>jednak, </a:t>
            </a:r>
            <a:r>
              <a:rPr lang="pl-PL" altLang="pl-PL" b="1" dirty="0">
                <a:solidFill>
                  <a:schemeClr val="tx2">
                    <a:lumMod val="75000"/>
                  </a:schemeClr>
                </a:solidFill>
              </a:rPr>
              <a:t>Gdy na szlaku zastanie cię noc i nie będziesz pewny kierunku, w którym znajduje się 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</a:rPr>
              <a:t>schronisko, </a:t>
            </a:r>
            <a:r>
              <a:rPr lang="pl-PL" altLang="pl-PL" b="1" u="sng" dirty="0">
                <a:solidFill>
                  <a:srgbClr val="FF0000"/>
                </a:solidFill>
              </a:rPr>
              <a:t>wezwij </a:t>
            </a:r>
            <a:r>
              <a:rPr lang="pl-PL" altLang="pl-PL" b="1" u="sng" dirty="0" smtClean="0">
                <a:solidFill>
                  <a:srgbClr val="FF0000"/>
                </a:solidFill>
              </a:rPr>
              <a:t>pomoc!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00B050"/>
                </a:solidFill>
              </a:rPr>
              <a:t>Pamiętaj </a:t>
            </a:r>
            <a:r>
              <a:rPr lang="pl-PL" altLang="pl-PL" b="1" dirty="0">
                <a:solidFill>
                  <a:srgbClr val="00B050"/>
                </a:solidFill>
              </a:rPr>
              <a:t>o spożywaniu dużej ilości płynów, aby zapobiec odwodnieniu organizmu.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31748" name="Symbol zastępczy daty 4"/>
          <p:cNvSpPr>
            <a:spLocks noGrp="1"/>
          </p:cNvSpPr>
          <p:nvPr>
            <p:ph type="dt" sz="quarter" idx="14"/>
          </p:nvPr>
        </p:nvSpPr>
        <p:spPr bwMode="auto">
          <a:xfrm>
            <a:off x="8815388" y="6486525"/>
            <a:ext cx="27432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4DBF6-7B53-45FB-87B7-AE939259B290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31749" name="Symbol zastępczy stopki 5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31750" name="Symbol zastępczy numeru slajdu 6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EBA664-8ED3-477D-BB5F-F817E64A8AB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  <p:pic>
        <p:nvPicPr>
          <p:cNvPr id="31751" name="Picture 10" descr="m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2313" y="4362450"/>
            <a:ext cx="18034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9" descr="zna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5497513"/>
            <a:ext cx="216058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Obraz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455613"/>
            <a:ext cx="210026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Obraz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2888" y="2220913"/>
            <a:ext cx="530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828675"/>
            <a:ext cx="10350500" cy="27368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3657600"/>
            <a:ext cx="10350500" cy="19288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z="2800" b="1" cap="none" smtClean="0">
              <a:solidFill>
                <a:srgbClr val="FF0000"/>
              </a:solidFill>
            </a:endParaRPr>
          </a:p>
          <a:p>
            <a:r>
              <a:rPr lang="pl-PL" sz="2800" b="1" cap="none" smtClean="0">
                <a:solidFill>
                  <a:srgbClr val="FF0000"/>
                </a:solidFill>
              </a:rPr>
              <a:t>ŻYCZĘ UDANEGO I BEZPIECZNEGO WYPOCZYNKU</a:t>
            </a:r>
          </a:p>
          <a:p>
            <a:r>
              <a:rPr lang="pl-PL" sz="1400" cap="none" smtClean="0">
                <a:solidFill>
                  <a:srgbClr val="7F7F7F"/>
                </a:solidFill>
              </a:rPr>
              <a:t>Prezentację przygotowała: Anna Świderek</a:t>
            </a:r>
          </a:p>
        </p:txBody>
      </p:sp>
      <p:sp>
        <p:nvSpPr>
          <p:cNvPr id="33795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056843-9D2D-4C51-BF45-DADB5DDF6F00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3379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350893-2506-4787-8979-C4FA38DB4E0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  <p:pic>
        <p:nvPicPr>
          <p:cNvPr id="33798" name="Symbol zastępczy zawartości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475" y="985838"/>
            <a:ext cx="5340350" cy="25796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36650" y="619125"/>
            <a:ext cx="1014095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sz="3200" dirty="0" smtClean="0">
                <a:solidFill>
                  <a:srgbClr val="0000FF"/>
                </a:solidFill>
              </a:rPr>
              <a:t>Podczas </a:t>
            </a:r>
            <a:r>
              <a:rPr lang="pl-PL" altLang="pl-PL" sz="3200" dirty="0">
                <a:solidFill>
                  <a:srgbClr val="0000FF"/>
                </a:solidFill>
              </a:rPr>
              <a:t>wakacji będziesz miał dużo czasu </a:t>
            </a:r>
            <a:r>
              <a:rPr lang="pl-PL" altLang="pl-PL" sz="3200" dirty="0" smtClean="0">
                <a:solidFill>
                  <a:srgbClr val="0000FF"/>
                </a:solidFill>
              </a:rPr>
              <a:t/>
            </a:r>
            <a:br>
              <a:rPr lang="pl-PL" altLang="pl-PL" sz="3200" dirty="0" smtClean="0">
                <a:solidFill>
                  <a:srgbClr val="0000FF"/>
                </a:solidFill>
              </a:rPr>
            </a:br>
            <a:r>
              <a:rPr lang="pl-PL" altLang="pl-PL" sz="3200" dirty="0" smtClean="0">
                <a:solidFill>
                  <a:srgbClr val="0000FF"/>
                </a:solidFill>
              </a:rPr>
              <a:t>i </a:t>
            </a:r>
            <a:r>
              <a:rPr lang="pl-PL" altLang="pl-PL" sz="3200" dirty="0">
                <a:solidFill>
                  <a:srgbClr val="0000FF"/>
                </a:solidFill>
              </a:rPr>
              <a:t>mnóstwo pomysłów </a:t>
            </a:r>
            <a:r>
              <a:rPr lang="pl-PL" altLang="pl-PL" sz="3200" dirty="0" smtClean="0">
                <a:solidFill>
                  <a:srgbClr val="0000FF"/>
                </a:solidFill>
              </a:rPr>
              <a:t>na  </a:t>
            </a:r>
            <a:r>
              <a:rPr lang="pl-PL" altLang="pl-PL" sz="3200" dirty="0">
                <a:solidFill>
                  <a:srgbClr val="0000FF"/>
                </a:solidFill>
              </a:rPr>
              <a:t>wspaniałe zabawy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pl-PL" altLang="pl-PL" dirty="0" smtClean="0">
                <a:solidFill>
                  <a:srgbClr val="0000FF"/>
                </a:solidFill>
              </a:rPr>
              <a:t>                                </a:t>
            </a:r>
            <a:r>
              <a:rPr lang="pl-PL" altLang="pl-PL" dirty="0">
                <a:solidFill>
                  <a:srgbClr val="0000FF"/>
                </a:solidFill>
              </a:rPr>
              <a:t>	</a:t>
            </a:r>
            <a:r>
              <a:rPr lang="pl-PL" alt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 </a:t>
            </a:r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pamiętaj…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21507" name="Prostokąt 7"/>
          <p:cNvSpPr>
            <a:spLocks noChangeArrowheads="1"/>
          </p:cNvSpPr>
          <p:nvPr/>
        </p:nvSpPr>
        <p:spPr bwMode="auto">
          <a:xfrm>
            <a:off x="6426200" y="3368675"/>
            <a:ext cx="43640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b="1">
                <a:solidFill>
                  <a:srgbClr val="FF0000"/>
                </a:solidFill>
                <a:latin typeface="Tw Cen MT" pitchFamily="34" charset="-18"/>
              </a:rPr>
              <a:t>Podczas tych zabaw zachowuj się</a:t>
            </a:r>
          </a:p>
          <a:p>
            <a:r>
              <a:rPr lang="pl-PL" altLang="pl-PL" b="1">
                <a:solidFill>
                  <a:srgbClr val="FF0000"/>
                </a:solidFill>
                <a:latin typeface="Tw Cen MT" pitchFamily="34" charset="-18"/>
              </a:rPr>
              <a:t>odpowiedzialnie i staraj się przewidywać zagrażające  Ci niebezpieczeństwa.</a:t>
            </a:r>
          </a:p>
          <a:p>
            <a:endParaRPr lang="pl-PL" altLang="pl-PL" b="1">
              <a:solidFill>
                <a:srgbClr val="FF0000"/>
              </a:solidFill>
              <a:latin typeface="Tw Cen MT" pitchFamily="34" charset="-18"/>
            </a:endParaRPr>
          </a:p>
          <a:p>
            <a:r>
              <a:rPr lang="pl-PL" altLang="pl-PL" b="1">
                <a:solidFill>
                  <a:srgbClr val="FF0000"/>
                </a:solidFill>
                <a:latin typeface="Tw Cen MT" pitchFamily="34" charset="-18"/>
              </a:rPr>
              <a:t>Dużo zależy od Twojej</a:t>
            </a:r>
          </a:p>
          <a:p>
            <a:r>
              <a:rPr lang="pl-PL" altLang="pl-PL" b="1">
                <a:solidFill>
                  <a:srgbClr val="FF0000"/>
                </a:solidFill>
                <a:latin typeface="Tw Cen MT" pitchFamily="34" charset="-18"/>
              </a:rPr>
              <a:t>roztropności…</a:t>
            </a:r>
            <a:endParaRPr lang="pl-PL" b="1">
              <a:solidFill>
                <a:srgbClr val="FF0000"/>
              </a:solidFill>
              <a:latin typeface="Tw Cen MT" pitchFamily="34" charset="-18"/>
            </a:endParaRPr>
          </a:p>
        </p:txBody>
      </p:sp>
      <p:sp>
        <p:nvSpPr>
          <p:cNvPr id="21508" name="Symbol zastępczy daty 8"/>
          <p:cNvSpPr>
            <a:spLocks noGrp="1"/>
          </p:cNvSpPr>
          <p:nvPr>
            <p:ph type="dt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AF1C35-9B04-43DB-8768-904F05292B17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1509" name="Symbol zastępczy stopki 9"/>
          <p:cNvSpPr>
            <a:spLocks noGrp="1"/>
          </p:cNvSpPr>
          <p:nvPr>
            <p:ph type="ftr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1510" name="Symbol zastępczy numeru slajdu 10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57118E-B02D-4E4C-AE6B-A9A5B83C100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/>
          </a:p>
        </p:txBody>
      </p:sp>
      <p:pic>
        <p:nvPicPr>
          <p:cNvPr id="21511" name="Obraz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7313" y="1549400"/>
            <a:ext cx="1571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4538" y="3079750"/>
            <a:ext cx="30130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C00000"/>
                </a:solidFill>
              </a:rPr>
              <a:t>Zachowaj czujność…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5105400" cy="3424237"/>
          </a:xfrm>
        </p:spPr>
        <p:txBody>
          <a:bodyPr/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pl-PL" dirty="0" smtClean="0">
                <a:solidFill>
                  <a:srgbClr val="FF3300"/>
                </a:solidFill>
              </a:rPr>
              <a:t>	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pl-PL" dirty="0" smtClean="0">
                <a:solidFill>
                  <a:srgbClr val="FF3300"/>
                </a:solidFill>
              </a:rPr>
              <a:t> 	</a:t>
            </a: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</a:rPr>
              <a:t>Na 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</a:rPr>
              <a:t>ulicy, czy placu zabaw, </a:t>
            </a: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</a:rPr>
              <a:t>nie 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</a:rPr>
              <a:t>pozwól </a:t>
            </a: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</a:rPr>
              <a:t>zaczepiać się nieznajomym</a:t>
            </a: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pl-PL" altLang="pl-PL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pl-PL" dirty="0" smtClean="0">
              <a:solidFill>
                <a:srgbClr val="FF33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pl-PL" altLang="pl-PL" dirty="0" smtClean="0">
              <a:solidFill>
                <a:srgbClr val="FF33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pl-PL" altLang="pl-PL" b="1" dirty="0" smtClean="0">
                <a:solidFill>
                  <a:srgbClr val="FF0000"/>
                </a:solidFill>
              </a:rPr>
              <a:t>Gdy </a:t>
            </a:r>
            <a:r>
              <a:rPr lang="pl-PL" altLang="pl-PL" b="1" dirty="0">
                <a:solidFill>
                  <a:srgbClr val="FF0000"/>
                </a:solidFill>
              </a:rPr>
              <a:t>poczujesz się zagrożony</a:t>
            </a:r>
            <a:r>
              <a:rPr lang="pl-PL" altLang="pl-PL" b="1" dirty="0" smtClean="0">
                <a:solidFill>
                  <a:srgbClr val="FF0000"/>
                </a:solidFill>
              </a:rPr>
              <a:t>, </a:t>
            </a:r>
            <a:r>
              <a:rPr lang="pl-PL" altLang="pl-PL" b="1" dirty="0">
                <a:solidFill>
                  <a:srgbClr val="FF0000"/>
                </a:solidFill>
              </a:rPr>
              <a:t>natychmiast poproś o pomoc inne osoby </a:t>
            </a:r>
            <a:r>
              <a:rPr lang="pl-PL" altLang="pl-PL" b="1" dirty="0" smtClean="0">
                <a:solidFill>
                  <a:srgbClr val="FF0000"/>
                </a:solidFill>
              </a:rPr>
              <a:t>dorosłe </a:t>
            </a:r>
            <a:endParaRPr lang="pl-PL" altLang="pl-PL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22531" name="Symbol zastępczy daty 4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D56F5B-42B6-49EA-BD03-E232B4FA3F23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2532" name="Symbol zastępczy stopki 5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2533" name="Symbol zastępczy numeru slajdu 6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14245-B796-48C0-8B35-4D44B71ED80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  <p:pic>
        <p:nvPicPr>
          <p:cNvPr id="22534" name="Picture 4" descr="bezpieczenstwo 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27888" y="1895475"/>
            <a:ext cx="3286125" cy="345281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C00000"/>
                </a:solidFill>
              </a:rPr>
              <a:t>Bezpiecznie poza </a:t>
            </a:r>
            <a:r>
              <a:rPr lang="pl-PL" altLang="pl-PL" b="1" dirty="0" smtClean="0">
                <a:solidFill>
                  <a:srgbClr val="C00000"/>
                </a:solidFill>
              </a:rPr>
              <a:t>domem…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6175" y="2070100"/>
            <a:ext cx="4873625" cy="6810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>
                <a:solidFill>
                  <a:srgbClr val="FFC000"/>
                </a:solidFill>
              </a:rPr>
              <a:t>Na placu </a:t>
            </a:r>
            <a:r>
              <a:rPr lang="pl-PL" b="1" dirty="0" smtClean="0">
                <a:solidFill>
                  <a:srgbClr val="FFC000"/>
                </a:solidFill>
              </a:rPr>
              <a:t>zabaw…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914400" y="2833688"/>
            <a:ext cx="5105400" cy="2740025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>
                <a:solidFill>
                  <a:srgbClr val="002060"/>
                </a:solidFill>
              </a:rPr>
              <a:t>Zwracaj uwagę na inne bawiące </a:t>
            </a:r>
            <a:r>
              <a:rPr lang="pl-PL" altLang="pl-PL" b="1" dirty="0" smtClean="0">
                <a:solidFill>
                  <a:srgbClr val="002060"/>
                </a:solidFill>
              </a:rPr>
              <a:t>się dzieci</a:t>
            </a:r>
            <a:r>
              <a:rPr lang="pl-PL" altLang="pl-PL" b="1" dirty="0">
                <a:solidFill>
                  <a:srgbClr val="002060"/>
                </a:solidFill>
              </a:rPr>
              <a:t>.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b="1" dirty="0">
                <a:solidFill>
                  <a:srgbClr val="002060"/>
                </a:solidFill>
              </a:rPr>
              <a:t>Znajdujące się na placu zabaw sprzęty wykorzystuj zgodnie z </a:t>
            </a:r>
            <a:r>
              <a:rPr lang="pl-PL" altLang="pl-PL" b="1" dirty="0" smtClean="0">
                <a:solidFill>
                  <a:srgbClr val="002060"/>
                </a:solidFill>
              </a:rPr>
              <a:t>ich przeznaczeniem</a:t>
            </a:r>
            <a:r>
              <a:rPr lang="pl-PL" altLang="pl-PL" dirty="0">
                <a:solidFill>
                  <a:srgbClr val="FF33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34138" y="2070100"/>
            <a:ext cx="4881562" cy="6810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FF3300"/>
                </a:solidFill>
              </a:rPr>
              <a:t>   Na rowerze…</a:t>
            </a:r>
            <a:endParaRPr lang="pl-PL" b="1" dirty="0">
              <a:solidFill>
                <a:srgbClr val="FF330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4"/>
          </p:nvPr>
        </p:nvSpPr>
        <p:spPr>
          <a:xfrm>
            <a:off x="6434138" y="2843213"/>
            <a:ext cx="5438775" cy="2740025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03300"/>
                </a:solidFill>
              </a:rPr>
              <a:t>Jeśli masz kartę </a:t>
            </a:r>
            <a:r>
              <a:rPr lang="pl-PL" b="1" dirty="0" smtClean="0">
                <a:solidFill>
                  <a:srgbClr val="003300"/>
                </a:solidFill>
              </a:rPr>
              <a:t>rowerową, </a:t>
            </a:r>
            <a:r>
              <a:rPr lang="pl-PL" b="1" dirty="0">
                <a:solidFill>
                  <a:srgbClr val="003300"/>
                </a:solidFill>
              </a:rPr>
              <a:t>wszystko już wiesz.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C00000"/>
                </a:solidFill>
              </a:rPr>
              <a:t>Jeśli nie masz jeszcze tego dokumentu, musisz poruszać się rowerem wraz z opiekującą się tobą </a:t>
            </a:r>
            <a:r>
              <a:rPr lang="pl-PL" b="1" dirty="0" smtClean="0">
                <a:solidFill>
                  <a:srgbClr val="C00000"/>
                </a:solidFill>
              </a:rPr>
              <a:t>osobą dorosłą.</a:t>
            </a:r>
            <a:endParaRPr lang="pl-PL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003300"/>
                </a:solidFill>
              </a:rPr>
              <a:t>Kiedy jeździsz bez opieki po placu zabaw, </a:t>
            </a:r>
            <a:r>
              <a:rPr lang="pl-PL" b="1" dirty="0" smtClean="0">
                <a:solidFill>
                  <a:srgbClr val="003300"/>
                </a:solidFill>
              </a:rPr>
              <a:t>czy </a:t>
            </a:r>
            <a:r>
              <a:rPr lang="pl-PL" b="1" dirty="0">
                <a:solidFill>
                  <a:srgbClr val="003300"/>
                </a:solidFill>
              </a:rPr>
              <a:t>w okolicy </a:t>
            </a:r>
            <a:r>
              <a:rPr lang="pl-PL" b="1" dirty="0" smtClean="0">
                <a:solidFill>
                  <a:srgbClr val="003300"/>
                </a:solidFill>
              </a:rPr>
              <a:t>domu, </a:t>
            </a:r>
            <a:r>
              <a:rPr lang="pl-PL" b="1" dirty="0">
                <a:solidFill>
                  <a:srgbClr val="003300"/>
                </a:solidFill>
              </a:rPr>
              <a:t>uważaj na bawiące się dzieci oraz spacerujące osoby dorosłe</a:t>
            </a:r>
            <a:r>
              <a:rPr lang="pl-PL" b="1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23558" name="Symbol zastępczy daty 6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4BC9C-B838-4103-BE89-34B7F277E0C7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3559" name="Symbol zastępczy stopki 7"/>
          <p:cNvSpPr>
            <a:spLocks noGrp="1"/>
          </p:cNvSpPr>
          <p:nvPr>
            <p:ph type="ftr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3560" name="Symbol zastępczy numeru slajdu 8"/>
          <p:cNvSpPr>
            <a:spLocks noGrp="1"/>
          </p:cNvSpPr>
          <p:nvPr>
            <p:ph type="sldNum" sz="quarter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6E1DDE-9BF7-4FD9-8F7A-ED7E81743E9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  <p:pic>
        <p:nvPicPr>
          <p:cNvPr id="23561" name="Picture 4" descr="wyd_p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7700">
            <a:off x="3729038" y="4756150"/>
            <a:ext cx="29035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4" descr="bezpieczeństw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67900" y="1246188"/>
            <a:ext cx="14859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Obraz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100" y="18811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604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C00000"/>
                </a:solidFill>
              </a:rPr>
              <a:t>Bezpiecznie poza </a:t>
            </a:r>
            <a:r>
              <a:rPr lang="pl-PL" altLang="pl-PL" b="1" dirty="0" smtClean="0">
                <a:solidFill>
                  <a:srgbClr val="C00000"/>
                </a:solidFill>
              </a:rPr>
              <a:t>domem…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>
          <a:xfrm>
            <a:off x="914400" y="2463800"/>
            <a:ext cx="3298825" cy="3327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Pamiętaj, by maszerując wzdłuż drogi po zmroku, mieć przy sobie światła odblaskowe.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>
          <a:xfrm>
            <a:off x="4441825" y="2463800"/>
            <a:ext cx="3303588" cy="3327400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l-PL" altLang="pl-PL" b="1" dirty="0"/>
              <a:t>Wystrzegaj się nawiązywania kontaktów z nieznajomymi </a:t>
            </a:r>
            <a:r>
              <a:rPr lang="pl-PL" altLang="pl-PL" b="1" dirty="0" smtClean="0"/>
              <a:t>osobami</a:t>
            </a:r>
            <a:r>
              <a:rPr lang="pl-PL" altLang="pl-PL" b="1" dirty="0"/>
              <a:t>.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7974013" y="2463800"/>
            <a:ext cx="3303587" cy="3327400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/>
              <a:t>Z </a:t>
            </a:r>
            <a:r>
              <a:rPr lang="pl-PL" altLang="pl-PL" b="1" dirty="0"/>
              <a:t>każdego telefonu możesz bezpłatnie </a:t>
            </a:r>
            <a:r>
              <a:rPr lang="pl-PL" altLang="pl-PL" b="1" dirty="0" smtClean="0"/>
              <a:t>powiadomić </a:t>
            </a:r>
            <a:r>
              <a:rPr lang="pl-PL" altLang="pl-PL" b="1" dirty="0"/>
              <a:t>o </a:t>
            </a:r>
            <a:r>
              <a:rPr lang="pl-PL" altLang="pl-PL" b="1" dirty="0" smtClean="0"/>
              <a:t>wypadku: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>policję </a:t>
            </a:r>
            <a:r>
              <a:rPr lang="pl-PL" altLang="pl-PL" b="1" dirty="0">
                <a:solidFill>
                  <a:srgbClr val="C00000"/>
                </a:solidFill>
              </a:rPr>
              <a:t> </a:t>
            </a:r>
            <a:r>
              <a:rPr lang="pl-PL" altLang="pl-PL" b="1" dirty="0" smtClean="0">
                <a:solidFill>
                  <a:srgbClr val="C00000"/>
                </a:solidFill>
              </a:rPr>
              <a:t>  (</a:t>
            </a:r>
            <a:r>
              <a:rPr lang="pl-PL" altLang="pl-PL" b="1" dirty="0">
                <a:solidFill>
                  <a:srgbClr val="C00000"/>
                </a:solidFill>
              </a:rPr>
              <a:t>997), </a:t>
            </a:r>
            <a:endParaRPr lang="pl-PL" altLang="pl-PL" b="1" dirty="0" smtClean="0">
              <a:solidFill>
                <a:srgbClr val="C00000"/>
              </a:solidFill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>pogotowie ratunkowe    (</a:t>
            </a:r>
            <a:r>
              <a:rPr lang="pl-PL" altLang="pl-PL" b="1" dirty="0">
                <a:solidFill>
                  <a:srgbClr val="C00000"/>
                </a:solidFill>
              </a:rPr>
              <a:t>999</a:t>
            </a:r>
            <a:r>
              <a:rPr lang="pl-PL" altLang="pl-PL" b="1" dirty="0" smtClean="0">
                <a:solidFill>
                  <a:srgbClr val="C00000"/>
                </a:solidFill>
              </a:rPr>
              <a:t>)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>straż pożarną    </a:t>
            </a:r>
            <a:r>
              <a:rPr lang="pl-PL" altLang="pl-PL" b="1" dirty="0">
                <a:solidFill>
                  <a:srgbClr val="C00000"/>
                </a:solidFill>
              </a:rPr>
              <a:t>(998)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4581" name="Picture 7" descr="telef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3675" y="4397375"/>
            <a:ext cx="1543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Symbol zastępczy daty 10"/>
          <p:cNvSpPr>
            <a:spLocks noGrp="1"/>
          </p:cNvSpPr>
          <p:nvPr>
            <p:ph type="dt" sz="quarter" idx="18"/>
          </p:nvPr>
        </p:nvSpPr>
        <p:spPr bwMode="auto">
          <a:xfrm>
            <a:off x="8648700" y="6362700"/>
            <a:ext cx="27432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A8793A-4E24-4BE2-9F2C-3198F6C80912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4583" name="Symbol zastępczy stopki 11"/>
          <p:cNvSpPr>
            <a:spLocks noGrp="1"/>
          </p:cNvSpPr>
          <p:nvPr>
            <p:ph type="ftr" sz="quarter" idx="19"/>
          </p:nvPr>
        </p:nvSpPr>
        <p:spPr bwMode="auto">
          <a:xfrm>
            <a:off x="914400" y="6270625"/>
            <a:ext cx="6672263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4584" name="Symbol zastępczy numeru slajdu 12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7188A7-7D27-4FF8-A88F-EBF0C0C60D7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/>
          </a:p>
        </p:txBody>
      </p:sp>
      <p:pic>
        <p:nvPicPr>
          <p:cNvPr id="24585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5075" y="3675063"/>
            <a:ext cx="20955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Obraz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3075" y="38798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604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C00000"/>
                </a:solidFill>
              </a:rPr>
              <a:t>Bezpiecznie poza </a:t>
            </a:r>
            <a:r>
              <a:rPr lang="pl-PL" altLang="pl-PL" b="1" dirty="0" smtClean="0">
                <a:solidFill>
                  <a:srgbClr val="C00000"/>
                </a:solidFill>
              </a:rPr>
              <a:t>domem…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3298825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u="sng" dirty="0" smtClean="0">
                <a:solidFill>
                  <a:srgbClr val="663300"/>
                </a:solidFill>
              </a:rPr>
              <a:t>Wracając do domu</a:t>
            </a:r>
            <a:endParaRPr lang="pl-PL" b="1" u="sng" dirty="0">
              <a:solidFill>
                <a:srgbClr val="6633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>
          <a:xfrm>
            <a:off x="914400" y="2943225"/>
            <a:ext cx="3298825" cy="2847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FF0000"/>
                </a:solidFill>
              </a:rPr>
              <a:t>nie </a:t>
            </a:r>
            <a:r>
              <a:rPr lang="pl-PL" altLang="pl-PL" b="1" dirty="0">
                <a:solidFill>
                  <a:srgbClr val="FF0000"/>
                </a:solidFill>
              </a:rPr>
              <a:t>korzystaj z tzw. „okazji”, </a:t>
            </a:r>
            <a:endParaRPr lang="pl-PL" altLang="pl-PL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chemeClr val="accent4">
                    <a:lumMod val="50000"/>
                  </a:schemeClr>
                </a:solidFill>
              </a:rPr>
              <a:t>nie </a:t>
            </a:r>
            <a:r>
              <a:rPr lang="pl-PL" altLang="pl-PL" b="1" dirty="0">
                <a:solidFill>
                  <a:schemeClr val="accent4">
                    <a:lumMod val="50000"/>
                  </a:schemeClr>
                </a:solidFill>
              </a:rPr>
              <a:t>znasz kierowcy, nie wiesz, jakie ma </a:t>
            </a:r>
            <a:r>
              <a:rPr lang="pl-PL" altLang="pl-PL" b="1" dirty="0" smtClean="0">
                <a:solidFill>
                  <a:schemeClr val="accent4">
                    <a:lumMod val="50000"/>
                  </a:schemeClr>
                </a:solidFill>
              </a:rPr>
              <a:t>zamiary</a:t>
            </a:r>
            <a:endParaRPr lang="pl-PL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452938" y="2366963"/>
            <a:ext cx="3290887" cy="5762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pl-PL" sz="2300" b="1" u="sng" cap="none" smtClean="0">
                <a:solidFill>
                  <a:srgbClr val="003300"/>
                </a:solidFill>
              </a:rPr>
              <a:t>NIE ZOSTAWIAJ W LESIE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>
          <a:xfrm>
            <a:off x="4441825" y="2943225"/>
            <a:ext cx="3303588" cy="2847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chemeClr val="accent3">
                    <a:lumMod val="50000"/>
                  </a:schemeClr>
                </a:solidFill>
              </a:rPr>
              <a:t>szklanych </a:t>
            </a:r>
            <a:r>
              <a:rPr lang="pl-PL" altLang="pl-PL" b="1" dirty="0">
                <a:solidFill>
                  <a:schemeClr val="accent3">
                    <a:lumMod val="50000"/>
                  </a:schemeClr>
                </a:solidFill>
              </a:rPr>
              <a:t>opakowań </a:t>
            </a:r>
            <a:endParaRPr lang="pl-PL" altLang="pl-PL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l-PL" alt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altLang="pl-PL" b="1" dirty="0" smtClean="0">
                <a:solidFill>
                  <a:schemeClr val="accent3">
                    <a:lumMod val="50000"/>
                  </a:schemeClr>
                </a:solidFill>
              </a:rPr>
              <a:t>w </a:t>
            </a:r>
            <a:r>
              <a:rPr lang="pl-PL" altLang="pl-PL" b="1" dirty="0">
                <a:solidFill>
                  <a:schemeClr val="accent3">
                    <a:lumMod val="50000"/>
                  </a:schemeClr>
                </a:solidFill>
              </a:rPr>
              <a:t>ten sposób możesz wywołać pożar;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974013" y="2366963"/>
            <a:ext cx="3303587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000" b="1" u="sng" dirty="0" smtClean="0">
                <a:solidFill>
                  <a:srgbClr val="002060"/>
                </a:solidFill>
              </a:rPr>
              <a:t>Będąc pod namiotem</a:t>
            </a:r>
            <a:endParaRPr lang="pl-PL" sz="2000" b="1" u="sng" dirty="0">
              <a:solidFill>
                <a:srgbClr val="002060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7974013" y="2943225"/>
            <a:ext cx="3303587" cy="2847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3333FF"/>
                </a:solidFill>
              </a:rPr>
              <a:t>nie </a:t>
            </a:r>
            <a:r>
              <a:rPr lang="pl-PL" altLang="pl-PL" b="1" dirty="0">
                <a:solidFill>
                  <a:srgbClr val="3333FF"/>
                </a:solidFill>
              </a:rPr>
              <a:t>zostawiaj w nim cennych rzeczy, </a:t>
            </a:r>
            <a:endParaRPr lang="pl-PL" altLang="pl-PL" b="1" dirty="0" smtClean="0">
              <a:solidFill>
                <a:srgbClr val="3333FF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3333FF"/>
                </a:solidFill>
              </a:rPr>
              <a:t>kusisz </a:t>
            </a:r>
            <a:r>
              <a:rPr lang="pl-PL" altLang="pl-PL" b="1" dirty="0">
                <a:solidFill>
                  <a:srgbClr val="3333FF"/>
                </a:solidFill>
              </a:rPr>
              <a:t>w ten sposób złodzieja;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pic>
        <p:nvPicPr>
          <p:cNvPr id="25608" name="Picture 11" descr="autobusPraw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87063" y="96838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2" descr="autobusLewy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1700" y="73025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Symbol zastępczy daty 14"/>
          <p:cNvSpPr>
            <a:spLocks noGrp="1"/>
          </p:cNvSpPr>
          <p:nvPr>
            <p:ph type="dt" sz="quarter" idx="18"/>
          </p:nvPr>
        </p:nvSpPr>
        <p:spPr bwMode="auto">
          <a:xfrm>
            <a:off x="7793038" y="6453188"/>
            <a:ext cx="27432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410F6-6AC0-475D-87F9-62AE7D32ED17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5611" name="Symbol zastępczy stopki 15"/>
          <p:cNvSpPr>
            <a:spLocks noGrp="1"/>
          </p:cNvSpPr>
          <p:nvPr>
            <p:ph type="ftr" sz="quarter" idx="19"/>
          </p:nvPr>
        </p:nvSpPr>
        <p:spPr bwMode="auto">
          <a:xfrm>
            <a:off x="747713" y="6270625"/>
            <a:ext cx="667226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5612" name="Symbol zastępczy numeru slajdu 16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7F1F9-8372-4647-9A9F-087BE3AC516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/>
          </a:p>
        </p:txBody>
      </p:sp>
      <p:pic>
        <p:nvPicPr>
          <p:cNvPr id="25613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7788" y="4454525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Obraz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1813" y="4027488"/>
            <a:ext cx="1577975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Obraz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70925" y="4057650"/>
            <a:ext cx="20462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06375"/>
            <a:ext cx="10363200" cy="16049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b="1" dirty="0">
                <a:solidFill>
                  <a:srgbClr val="003300"/>
                </a:solidFill>
              </a:rPr>
              <a:t>Ukąszenia i użądlenia</a:t>
            </a:r>
            <a:endParaRPr lang="pl-PL" b="1" dirty="0">
              <a:solidFill>
                <a:srgbClr val="0033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8700" y="3663950"/>
            <a:ext cx="3295650" cy="5762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b="1" dirty="0" smtClean="0">
                <a:solidFill>
                  <a:srgbClr val="FF0000"/>
                </a:solidFill>
              </a:rPr>
              <a:t>Po każdej wędrówce leśnej należy…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914400" y="4240213"/>
            <a:ext cx="3295650" cy="1744662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7030A0"/>
                </a:solidFill>
              </a:rPr>
              <a:t>skontrolować </a:t>
            </a:r>
            <a:r>
              <a:rPr lang="pl-PL" altLang="pl-PL" b="1" dirty="0">
                <a:solidFill>
                  <a:srgbClr val="7030A0"/>
                </a:solidFill>
              </a:rPr>
              <a:t>ciało i sprawdzić, czy nie ma na nim </a:t>
            </a:r>
            <a:r>
              <a:rPr lang="pl-PL" altLang="pl-PL" b="1" dirty="0" smtClean="0">
                <a:solidFill>
                  <a:srgbClr val="7030A0"/>
                </a:solidFill>
              </a:rPr>
              <a:t>kleszcza</a:t>
            </a:r>
            <a:r>
              <a:rPr lang="pl-PL" altLang="pl-PL" b="1" dirty="0">
                <a:solidFill>
                  <a:srgbClr val="7030A0"/>
                </a:solidFill>
              </a:rPr>
              <a:t>. </a:t>
            </a:r>
            <a:endParaRPr lang="pl-PL" altLang="pl-PL" b="1" dirty="0" smtClean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7030A0"/>
                </a:solidFill>
              </a:rPr>
              <a:t>Należy </a:t>
            </a:r>
            <a:r>
              <a:rPr lang="pl-PL" altLang="pl-PL" b="1" dirty="0">
                <a:solidFill>
                  <a:srgbClr val="7030A0"/>
                </a:solidFill>
              </a:rPr>
              <a:t>go wykręcić pęsetą. </a:t>
            </a:r>
            <a:endParaRPr lang="pl-PL" altLang="pl-PL" b="1" dirty="0" smtClean="0">
              <a:solidFill>
                <a:srgbClr val="7030A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7030A0"/>
                </a:solidFill>
              </a:rPr>
              <a:t>Wszelkie </a:t>
            </a:r>
            <a:r>
              <a:rPr lang="pl-PL" altLang="pl-PL" b="1" dirty="0">
                <a:solidFill>
                  <a:srgbClr val="7030A0"/>
                </a:solidFill>
              </a:rPr>
              <a:t>rumienie po </a:t>
            </a:r>
            <a:r>
              <a:rPr lang="pl-PL" altLang="pl-PL" b="1" dirty="0" smtClean="0">
                <a:solidFill>
                  <a:srgbClr val="7030A0"/>
                </a:solidFill>
              </a:rPr>
              <a:t>ukąszeniu </a:t>
            </a:r>
            <a:r>
              <a:rPr lang="pl-PL" altLang="pl-PL" b="1" dirty="0">
                <a:solidFill>
                  <a:srgbClr val="7030A0"/>
                </a:solidFill>
              </a:rPr>
              <a:t>należy </a:t>
            </a:r>
            <a:r>
              <a:rPr lang="pl-PL" altLang="pl-PL" b="1" dirty="0">
                <a:solidFill>
                  <a:srgbClr val="FF0000"/>
                </a:solidFill>
              </a:rPr>
              <a:t>skonsultować z lekarzem. 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573588" y="3651250"/>
            <a:ext cx="3302000" cy="5762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b="1" dirty="0">
                <a:solidFill>
                  <a:srgbClr val="FF0000"/>
                </a:solidFill>
              </a:rPr>
              <a:t>Użądlenia pszczół,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/>
            </a:r>
            <a:br>
              <a:rPr lang="pl-PL" altLang="pl-PL" sz="1800" b="1" dirty="0" smtClean="0">
                <a:solidFill>
                  <a:srgbClr val="FF0000"/>
                </a:solidFill>
              </a:rPr>
            </a:br>
            <a:r>
              <a:rPr lang="pl-PL" altLang="pl-PL" sz="1800" b="1" dirty="0" smtClean="0">
                <a:solidFill>
                  <a:srgbClr val="FF0000"/>
                </a:solidFill>
              </a:rPr>
              <a:t>os </a:t>
            </a:r>
            <a:r>
              <a:rPr lang="pl-PL" altLang="pl-PL" sz="1800" b="1" dirty="0">
                <a:solidFill>
                  <a:srgbClr val="FF0000"/>
                </a:solidFill>
              </a:rPr>
              <a:t>i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szerszeni…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7" name="Symbol zastępczy obrazu 6"/>
          <p:cNvSpPr>
            <a:spLocks noGrp="1"/>
          </p:cNvSpPr>
          <p:nvPr>
            <p:ph type="pic" idx="21"/>
          </p:nvPr>
        </p:nvSpPr>
        <p:spPr>
          <a:xfrm>
            <a:off x="4546914" y="1840389"/>
            <a:ext cx="3303352" cy="1524000"/>
          </a:xfrm>
        </p:spPr>
      </p:sp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>
          <a:xfrm>
            <a:off x="4441825" y="4289425"/>
            <a:ext cx="3303588" cy="2249488"/>
          </a:xfrm>
        </p:spPr>
        <p:txBody>
          <a:bodyPr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660066"/>
                </a:solidFill>
              </a:rPr>
              <a:t>są </a:t>
            </a:r>
            <a:r>
              <a:rPr lang="pl-PL" altLang="pl-PL" b="1" dirty="0">
                <a:solidFill>
                  <a:srgbClr val="660066"/>
                </a:solidFill>
              </a:rPr>
              <a:t>szczególne niebezpieczne w okolicach gardła i nosa. </a:t>
            </a:r>
            <a:endParaRPr lang="pl-PL" altLang="pl-PL" b="1" dirty="0" smtClean="0">
              <a:solidFill>
                <a:srgbClr val="660066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660066"/>
                </a:solidFill>
              </a:rPr>
              <a:t>W </a:t>
            </a:r>
            <a:r>
              <a:rPr lang="pl-PL" altLang="pl-PL" b="1" dirty="0">
                <a:solidFill>
                  <a:srgbClr val="660066"/>
                </a:solidFill>
              </a:rPr>
              <a:t>razie użądlenia należy wyjąć żądło, ucisnąć ranę aż do pojawienia się krwi, zastosować zimny </a:t>
            </a:r>
            <a:r>
              <a:rPr lang="pl-PL" altLang="pl-PL" b="1" dirty="0" smtClean="0">
                <a:solidFill>
                  <a:srgbClr val="660066"/>
                </a:solidFill>
              </a:rPr>
              <a:t>opatrunek, </a:t>
            </a:r>
            <a:r>
              <a:rPr lang="pl-PL" altLang="pl-PL" b="1" dirty="0">
                <a:solidFill>
                  <a:srgbClr val="660066"/>
                </a:solidFill>
              </a:rPr>
              <a:t>a </a:t>
            </a:r>
            <a:r>
              <a:rPr lang="pl-PL" altLang="pl-PL" b="1" dirty="0">
                <a:solidFill>
                  <a:srgbClr val="C00000"/>
                </a:solidFill>
              </a:rPr>
              <a:t>w razie potrzeby</a:t>
            </a:r>
            <a:r>
              <a:rPr lang="pl-PL" altLang="pl-PL" b="1" dirty="0">
                <a:solidFill>
                  <a:srgbClr val="660066"/>
                </a:solidFill>
              </a:rPr>
              <a:t> (</a:t>
            </a:r>
            <a:r>
              <a:rPr lang="pl-PL" altLang="pl-PL" b="1" dirty="0" smtClean="0">
                <a:solidFill>
                  <a:srgbClr val="660066"/>
                </a:solidFill>
              </a:rPr>
              <a:t>zaburzenia </a:t>
            </a:r>
            <a:r>
              <a:rPr lang="pl-PL" altLang="pl-PL" b="1" dirty="0">
                <a:solidFill>
                  <a:srgbClr val="660066"/>
                </a:solidFill>
              </a:rPr>
              <a:t>oddechu, silne drętwienie) </a:t>
            </a:r>
            <a:r>
              <a:rPr lang="pl-PL" altLang="pl-PL" b="1" dirty="0">
                <a:solidFill>
                  <a:srgbClr val="C00000"/>
                </a:solidFill>
              </a:rPr>
              <a:t>wezwać pomoc.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8123238" y="3663950"/>
            <a:ext cx="3300412" cy="5762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sz="1800" b="1" dirty="0" err="1" smtClean="0">
                <a:solidFill>
                  <a:srgbClr val="FF0000"/>
                </a:solidFill>
              </a:rPr>
              <a:t>ukąszeniE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 </a:t>
            </a:r>
            <a:r>
              <a:rPr lang="pl-PL" altLang="pl-PL" sz="1800" b="1" dirty="0">
                <a:solidFill>
                  <a:srgbClr val="FF0000"/>
                </a:solidFill>
              </a:rPr>
              <a:t>przez żmiję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zygzakowatą…</a:t>
            </a:r>
            <a:endParaRPr lang="pl-PL" sz="1800" b="1" dirty="0">
              <a:solidFill>
                <a:srgbClr val="FF0000"/>
              </a:solidFill>
            </a:endParaRPr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22"/>
          </p:nvPr>
        </p:nvSpPr>
        <p:spPr>
          <a:xfrm>
            <a:off x="8110058" y="1857333"/>
            <a:ext cx="3304928" cy="1524000"/>
          </a:xfrm>
        </p:spPr>
      </p:sp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>
          <a:xfrm>
            <a:off x="7972425" y="4289425"/>
            <a:ext cx="3305175" cy="2163763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663300"/>
                </a:solidFill>
              </a:rPr>
              <a:t>Należy założyć </a:t>
            </a:r>
            <a:r>
              <a:rPr lang="pl-PL" altLang="pl-PL" b="1" dirty="0">
                <a:solidFill>
                  <a:srgbClr val="663300"/>
                </a:solidFill>
              </a:rPr>
              <a:t>na ranę opatrunek, </a:t>
            </a:r>
            <a:endParaRPr lang="pl-PL" altLang="pl-PL" b="1" dirty="0" smtClean="0">
              <a:solidFill>
                <a:srgbClr val="66330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663300"/>
                </a:solidFill>
              </a:rPr>
              <a:t>unieruchomić </a:t>
            </a:r>
            <a:r>
              <a:rPr lang="pl-PL" altLang="pl-PL" b="1" dirty="0">
                <a:solidFill>
                  <a:srgbClr val="663300"/>
                </a:solidFill>
              </a:rPr>
              <a:t>kończynę, </a:t>
            </a:r>
            <a:endParaRPr lang="pl-PL" altLang="pl-PL" b="1" dirty="0" smtClean="0">
              <a:solidFill>
                <a:srgbClr val="663300"/>
              </a:solidFill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663300"/>
                </a:solidFill>
              </a:rPr>
              <a:t>następnie </a:t>
            </a:r>
            <a:r>
              <a:rPr lang="pl-PL" altLang="pl-PL" b="1" dirty="0">
                <a:solidFill>
                  <a:srgbClr val="C00000"/>
                </a:solidFill>
              </a:rPr>
              <a:t>wezwać pomoc lekarską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6638" name="Symbol zastępczy daty 11"/>
          <p:cNvSpPr>
            <a:spLocks noGrp="1"/>
          </p:cNvSpPr>
          <p:nvPr>
            <p:ph type="dt" sz="quarter" idx="23"/>
          </p:nvPr>
        </p:nvSpPr>
        <p:spPr bwMode="auto">
          <a:xfrm>
            <a:off x="8731250" y="6453188"/>
            <a:ext cx="27432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11B83C-FC9E-4BE7-96C8-425D48D552DA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6639" name="Symbol zastępczy stopki 12"/>
          <p:cNvSpPr>
            <a:spLocks noGrp="1"/>
          </p:cNvSpPr>
          <p:nvPr>
            <p:ph type="ftr" sz="quarter" idx="24"/>
          </p:nvPr>
        </p:nvSpPr>
        <p:spPr bwMode="auto">
          <a:xfrm>
            <a:off x="611188" y="6356350"/>
            <a:ext cx="66738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Świderek, pedagog</a:t>
            </a:r>
          </a:p>
        </p:txBody>
      </p:sp>
      <p:sp>
        <p:nvSpPr>
          <p:cNvPr id="26640" name="Symbol zastępczy numeru slajdu 13"/>
          <p:cNvSpPr>
            <a:spLocks noGrp="1"/>
          </p:cNvSpPr>
          <p:nvPr>
            <p:ph type="sldNum" sz="quarter" idx="2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117960-F258-48E6-B4B8-F4433A4EA94C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/>
          </a:p>
        </p:txBody>
      </p:sp>
      <p:pic>
        <p:nvPicPr>
          <p:cNvPr id="26641" name="Picture 9" descr="klesz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488" y="1989138"/>
            <a:ext cx="1616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7" descr="zm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8963" y="1957388"/>
            <a:ext cx="3127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6" descr="s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62122">
            <a:off x="4964113" y="1566863"/>
            <a:ext cx="2468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ymbol zastępczy obrazu 22"/>
          <p:cNvSpPr>
            <a:spLocks noGrp="1"/>
          </p:cNvSpPr>
          <p:nvPr>
            <p:ph type="pic" idx="15"/>
          </p:nvPr>
        </p:nvSpPr>
        <p:spPr>
          <a:xfrm>
            <a:off x="1028651" y="1840389"/>
            <a:ext cx="3296409" cy="1524000"/>
          </a:xfrm>
        </p:spPr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828675"/>
            <a:ext cx="10350500" cy="2224088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C00000"/>
                </a:solidFill>
              </a:rPr>
              <a:t>Bądź bezpieczny na wsi…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193925" y="3657600"/>
            <a:ext cx="9070975" cy="2225675"/>
          </a:xfrm>
        </p:spPr>
        <p:txBody>
          <a:bodyPr/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663300"/>
                </a:solidFill>
              </a:rPr>
              <a:t>Nie zbliżaj się do maszyn rolniczych!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663300"/>
                </a:solidFill>
              </a:rPr>
              <a:t>Nie wsiadaj do traktora!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663300"/>
                </a:solidFill>
              </a:rPr>
              <a:t>Nie wchodź na przyczepy!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663300"/>
                </a:solidFill>
              </a:rPr>
              <a:t>Nie baw się urządzeniami rolniczymi!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27651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91BD65-49F9-4DC4-94B6-E760A40F228D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7652" name="Symbol zastępczy stopki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Swiderek, pedagog</a:t>
            </a:r>
          </a:p>
        </p:txBody>
      </p:sp>
      <p:sp>
        <p:nvSpPr>
          <p:cNvPr id="2765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091DC9-53F3-4937-A265-0ABC25D8BEA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/>
          </a:p>
        </p:txBody>
      </p:sp>
      <p:pic>
        <p:nvPicPr>
          <p:cNvPr id="27654" name="Obraz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828675"/>
            <a:ext cx="21224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Obraz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6613" y="3883025"/>
            <a:ext cx="187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AutoShape 2" descr="Obraz znaleziony dla: maszyny rolnicze ruchome obrazki"/>
          <p:cNvSpPr>
            <a:spLocks noChangeAspect="1" noChangeArrowheads="1"/>
          </p:cNvSpPr>
          <p:nvPr/>
        </p:nvSpPr>
        <p:spPr bwMode="auto">
          <a:xfrm>
            <a:off x="63500" y="-754063"/>
            <a:ext cx="285750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Tw Cen MT" pitchFamily="34" charset="-18"/>
            </a:endParaRPr>
          </a:p>
        </p:txBody>
      </p:sp>
      <p:sp>
        <p:nvSpPr>
          <p:cNvPr id="27657" name="AutoShape 4" descr="Obraz znaleziony dla: maszyny rolnicze ruchome obrazki"/>
          <p:cNvSpPr>
            <a:spLocks noChangeAspect="1" noChangeArrowheads="1"/>
          </p:cNvSpPr>
          <p:nvPr/>
        </p:nvSpPr>
        <p:spPr bwMode="auto">
          <a:xfrm>
            <a:off x="215900" y="-601663"/>
            <a:ext cx="2857500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Tw Cen MT" pitchFamily="34" charset="-1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838" y="666750"/>
            <a:ext cx="10958512" cy="1608138"/>
          </a:xfrm>
        </p:spPr>
        <p:txBody>
          <a:bodyPr>
            <a:normAutofit fontScale="90000"/>
          </a:bodyPr>
          <a:lstStyle/>
          <a:p>
            <a:pPr algn="l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altLang="pl-PL" b="1" dirty="0" smtClean="0">
                <a:solidFill>
                  <a:srgbClr val="C00000"/>
                </a:solidFill>
              </a:rPr>
              <a:t/>
            </a:r>
            <a:br>
              <a:rPr lang="pl-PL" altLang="pl-PL" b="1" dirty="0" smtClean="0">
                <a:solidFill>
                  <a:srgbClr val="C00000"/>
                </a:solidFill>
              </a:rPr>
            </a:br>
            <a:r>
              <a:rPr lang="pl-PL" altLang="pl-PL" b="1" dirty="0" smtClean="0">
                <a:solidFill>
                  <a:srgbClr val="C00000"/>
                </a:solidFill>
              </a:rPr>
              <a:t>Bezpiecznie </a:t>
            </a:r>
            <a:r>
              <a:rPr lang="pl-PL" altLang="pl-PL" b="1" dirty="0">
                <a:solidFill>
                  <a:srgbClr val="C00000"/>
                </a:solidFill>
              </a:rPr>
              <a:t>nad </a:t>
            </a:r>
            <a:r>
              <a:rPr lang="pl-PL" altLang="pl-PL" b="1" dirty="0" smtClean="0">
                <a:solidFill>
                  <a:srgbClr val="C00000"/>
                </a:solidFill>
              </a:rPr>
              <a:t>wodą…</a:t>
            </a:r>
            <a:br>
              <a:rPr lang="pl-PL" altLang="pl-PL" b="1" dirty="0" smtClean="0">
                <a:solidFill>
                  <a:srgbClr val="C00000"/>
                </a:solidFill>
              </a:rPr>
            </a:br>
            <a:r>
              <a:rPr lang="pl-PL" altLang="pl-PL" b="1" dirty="0" smtClean="0">
                <a:solidFill>
                  <a:srgbClr val="C00000"/>
                </a:solidFill>
              </a:rPr>
              <a:t/>
            </a:r>
            <a:br>
              <a:rPr lang="pl-PL" altLang="pl-PL" b="1" dirty="0" smtClean="0">
                <a:solidFill>
                  <a:srgbClr val="C00000"/>
                </a:solidFill>
              </a:rPr>
            </a:br>
            <a:r>
              <a:rPr lang="pl-PL" altLang="pl-PL" dirty="0" smtClean="0">
                <a:solidFill>
                  <a:srgbClr val="0000FF"/>
                </a:solidFill>
              </a:rPr>
              <a:t>Kąp </a:t>
            </a:r>
            <a:r>
              <a:rPr lang="pl-PL" altLang="pl-PL" dirty="0">
                <a:solidFill>
                  <a:srgbClr val="0000FF"/>
                </a:solidFill>
              </a:rPr>
              <a:t>się tylko w </a:t>
            </a:r>
            <a:r>
              <a:rPr lang="pl-PL" altLang="pl-PL" dirty="0" smtClean="0">
                <a:solidFill>
                  <a:srgbClr val="0000FF"/>
                </a:solidFill>
              </a:rPr>
              <a:t>miejscach dozwolonych </a:t>
            </a:r>
            <a:br>
              <a:rPr lang="pl-PL" altLang="pl-PL" dirty="0" smtClean="0">
                <a:solidFill>
                  <a:srgbClr val="0000FF"/>
                </a:solidFill>
              </a:rPr>
            </a:br>
            <a:r>
              <a:rPr lang="pl-PL" altLang="pl-PL" dirty="0" smtClean="0">
                <a:solidFill>
                  <a:srgbClr val="0000FF"/>
                </a:solidFill>
              </a:rPr>
              <a:t>i strzeżonych</a:t>
            </a:r>
            <a:r>
              <a:rPr lang="pl-PL" altLang="pl-PL" dirty="0">
                <a:solidFill>
                  <a:srgbClr val="0000FF"/>
                </a:solidFill>
              </a:rPr>
              <a:t/>
            </a:r>
            <a:br>
              <a:rPr lang="pl-PL" altLang="pl-PL" dirty="0">
                <a:solidFill>
                  <a:srgbClr val="0000FF"/>
                </a:solidFill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3298825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C00000"/>
                </a:solidFill>
              </a:rPr>
              <a:t>Nie skacz!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>
          <a:xfrm>
            <a:off x="914400" y="2943225"/>
            <a:ext cx="3298825" cy="2847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>
                <a:solidFill>
                  <a:srgbClr val="003300"/>
                </a:solidFill>
              </a:rPr>
              <a:t>Skok na główkę grozi </a:t>
            </a:r>
            <a:r>
              <a:rPr lang="pl-PL" altLang="pl-PL" b="1" dirty="0">
                <a:solidFill>
                  <a:srgbClr val="003300"/>
                </a:solidFill>
              </a:rPr>
              <a:t>poważnym urazem </a:t>
            </a:r>
            <a:r>
              <a:rPr lang="pl-PL" altLang="pl-PL" b="1" dirty="0" smtClean="0">
                <a:solidFill>
                  <a:srgbClr val="003300"/>
                </a:solidFill>
              </a:rPr>
              <a:t>kręgosłupa!</a:t>
            </a:r>
            <a:endParaRPr lang="pl-PL" altLang="pl-PL" b="1" dirty="0">
              <a:solidFill>
                <a:srgbClr val="0033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00330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452938" y="2366963"/>
            <a:ext cx="3290887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>
                <a:solidFill>
                  <a:schemeClr val="tx2">
                    <a:lumMod val="50000"/>
                  </a:schemeClr>
                </a:solidFill>
              </a:rPr>
              <a:t>Skok do </a:t>
            </a:r>
            <a:r>
              <a:rPr lang="pl-PL" altLang="pl-PL" b="1" dirty="0" smtClean="0">
                <a:solidFill>
                  <a:schemeClr val="tx2">
                    <a:lumMod val="50000"/>
                  </a:schemeClr>
                </a:solidFill>
              </a:rPr>
              <a:t>wody…</a:t>
            </a:r>
            <a:endParaRPr lang="pl-PL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>
          <a:xfrm>
            <a:off x="4441825" y="2943225"/>
            <a:ext cx="3303588" cy="2847975"/>
          </a:xfrm>
        </p:spPr>
        <p:txBody>
          <a:bodyPr/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po wysiłku fizycznym lub dłuższym opalaniu może być szokiem dla twojego organizmu</a:t>
            </a:r>
            <a:r>
              <a:rPr lang="pl-PL" altLang="pl-PL" b="1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>
                <a:solidFill>
                  <a:srgbClr val="FF3300"/>
                </a:solidFill>
              </a:rPr>
              <a:t>Korzystanie z kąpieli, jeżeli przed chwilą zjadłeś posiłek, </a:t>
            </a:r>
            <a:r>
              <a:rPr lang="pl-PL" altLang="pl-PL" b="1" dirty="0" smtClean="0">
                <a:solidFill>
                  <a:srgbClr val="FF3300"/>
                </a:solidFill>
              </a:rPr>
              <a:t>również jest </a:t>
            </a:r>
            <a:r>
              <a:rPr lang="pl-PL" altLang="pl-PL" b="1" dirty="0">
                <a:solidFill>
                  <a:srgbClr val="FF3300"/>
                </a:solidFill>
              </a:rPr>
              <a:t>niebezpieczne.</a:t>
            </a:r>
            <a:endParaRPr lang="pl-PL" b="1" dirty="0">
              <a:solidFill>
                <a:srgbClr val="FF33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7974013" y="2366963"/>
            <a:ext cx="3303587" cy="57626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00B0F0"/>
                </a:solidFill>
              </a:rPr>
              <a:t>Nie hałasuj…</a:t>
            </a: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7974013" y="2943225"/>
            <a:ext cx="3303587" cy="2847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altLang="pl-PL" dirty="0"/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altLang="pl-PL" b="1" dirty="0" smtClean="0"/>
              <a:t>Twoje </a:t>
            </a:r>
            <a:r>
              <a:rPr lang="pl-PL" altLang="pl-PL" b="1" dirty="0"/>
              <a:t>nieuzasadnione krzyki zagłuszają wołanie o pomoc osoby, </a:t>
            </a:r>
            <a:r>
              <a:rPr lang="pl-PL" altLang="pl-PL" b="1" dirty="0">
                <a:solidFill>
                  <a:srgbClr val="FF0000"/>
                </a:solidFill>
              </a:rPr>
              <a:t>której faktycznie</a:t>
            </a:r>
            <a:br>
              <a:rPr lang="pl-PL" altLang="pl-PL" b="1" dirty="0">
                <a:solidFill>
                  <a:srgbClr val="FF0000"/>
                </a:solidFill>
              </a:rPr>
            </a:br>
            <a:r>
              <a:rPr lang="pl-PL" altLang="pl-PL" b="1" dirty="0">
                <a:solidFill>
                  <a:srgbClr val="FF0000"/>
                </a:solidFill>
              </a:rPr>
              <a:t> jest ona potrzebna.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8680" name="Symbol zastępczy daty 8"/>
          <p:cNvSpPr>
            <a:spLocks noGrp="1"/>
          </p:cNvSpPr>
          <p:nvPr>
            <p:ph type="dt" sz="quarter" idx="18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7FD8A2-AD21-4C29-BCC3-58D14C64D6F0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09.06.2017</a:t>
            </a:fld>
            <a:endParaRPr lang="pl-PL"/>
          </a:p>
        </p:txBody>
      </p:sp>
      <p:sp>
        <p:nvSpPr>
          <p:cNvPr id="28681" name="Symbol zastępczy stopki 9"/>
          <p:cNvSpPr>
            <a:spLocks noGrp="1"/>
          </p:cNvSpPr>
          <p:nvPr>
            <p:ph type="ftr" sz="quarter" idx="19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/>
              <a:t>Opracowała: Anna Swiderek, pedagog</a:t>
            </a:r>
          </a:p>
        </p:txBody>
      </p:sp>
      <p:sp>
        <p:nvSpPr>
          <p:cNvPr id="28682" name="Symbol zastępczy numeru slajdu 10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115AC5-D751-4DB3-BAC9-2E1C2310E812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  <p:pic>
        <p:nvPicPr>
          <p:cNvPr id="28683" name="Picture 7" descr="birth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5403850"/>
            <a:ext cx="12080875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0" descr="z_zak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6100" y="3863975"/>
            <a:ext cx="14954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Obraz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34500" y="84138"/>
            <a:ext cx="28035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opla">
  <a:themeElements>
    <a:clrScheme name="Krop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ropla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op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362</TotalTime>
  <Words>659</Words>
  <Application>Microsoft Office PowerPoint</Application>
  <PresentationFormat>Panoramiczny</PresentationFormat>
  <Paragraphs>123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Schoolbook</vt:lpstr>
      <vt:lpstr>Tw Cen MT</vt:lpstr>
      <vt:lpstr>Kropla</vt:lpstr>
      <vt:lpstr>BEZPIECZNE WAKACJE!</vt:lpstr>
      <vt:lpstr>Podczas wakacji będziesz miał dużo czasu  i mnóstwo pomysłów na  wspaniałe zabawy</vt:lpstr>
      <vt:lpstr>Zachowaj czujność…</vt:lpstr>
      <vt:lpstr>Bezpiecznie poza domem…</vt:lpstr>
      <vt:lpstr>Bezpiecznie poza domem…</vt:lpstr>
      <vt:lpstr>Bezpiecznie poza domem…</vt:lpstr>
      <vt:lpstr>Ukąszenia i użądlenia</vt:lpstr>
      <vt:lpstr>Bądź bezpieczny na wsi…</vt:lpstr>
      <vt:lpstr> Bezpiecznie nad wodą…  Kąp się tylko w miejscach dozwolonych  i strzeżonych </vt:lpstr>
      <vt:lpstr>Prezentacja programu PowerPoint</vt:lpstr>
      <vt:lpstr>Rozważnie korzystaj  z kąpieli słonecznych</vt:lpstr>
      <vt:lpstr>Bezpiecznie na górskim szlaku</vt:lpstr>
      <vt:lpstr>Prezentacja programu PowerPoint</vt:lpstr>
    </vt:vector>
  </TitlesOfParts>
  <Company>Zespół Szkolno-Przedszkolny w Goniądzu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Bezpieczny wypoczynek</dc:title>
  <dc:creator>Nauczyciel</dc:creator>
  <cp:lastModifiedBy>Nauczyciel</cp:lastModifiedBy>
  <cp:revision>34</cp:revision>
  <dcterms:created xsi:type="dcterms:W3CDTF">2017-06-07T12:47:48Z</dcterms:created>
  <dcterms:modified xsi:type="dcterms:W3CDTF">2017-06-09T13:46:46Z</dcterms:modified>
</cp:coreProperties>
</file>